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0.30243902439024389</c:v>
                </c:pt>
                <c:pt idx="1">
                  <c:v>0.69756097560975605</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strCache>
            </c:strRef>
          </c:cat>
          <c:val>
            <c:numRef>
              <c:f>Sheet1!$K$2:$K$52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7.2915237630652268</c:v>
                </c:pt>
                <c:pt idx="46">
                  <c:v>#N/A</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0.43463016477512806</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0.18025452545862208</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1.8818315731819935</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0.18025452545862208</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0.43172685965935464</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7.2830349234624938</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0.45634791347052417</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0.21237293295273041</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2.2171431729821016</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0.21237293295273041</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0.62291185880708255</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7.3000126026679606</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6.0972476551304853</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8.9107026613056917E-2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1.1738886135755893</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7.9289873300711022E-2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6.3761163389041808</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0.13181364622889724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0.11744040335396999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1.2260610846603184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0.116806435491144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5.9431802413497952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0.22975490399510523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9.5480932622963977E-2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0.99680733778860109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9.5480932622963977E-2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4.0921042633874194E-2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6.9273514822206437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2.8346516061681371E-2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1.1955793145247364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0.11452065373916298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5.1126139162366968E-2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6.7783560085587631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6.6059126993585959E-2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9.3575923041282039E-2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0.97691930907529745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9.3575923041282039E-2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0.3019952503023422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4.4612342046190374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5.4335180861747281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0.31111111111111112</c:v>
                </c:pt>
                <c:pt idx="1">
                  <c:v>0.17777777777777778</c:v>
                </c:pt>
                <c:pt idx="2">
                  <c:v>0.32888888888888895</c:v>
                </c:pt>
                <c:pt idx="3">
                  <c:v>0.1822222222222222</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4.4316648547051862E-2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0.60259029646999362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0.16799766937384142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1.7538717413297764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0.16799766937384053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6.9935394208613388E-2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5.3228330748972903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0.5015903712008889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0.17390251025855985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1.815517439174009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0.17390251025855985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0.12411428089236587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5.5442030974521659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6.0595327237388172</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0.21776558325590223</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9.5895052588619301E-2</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1.0011306912493367</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9.5895052588619301E-2</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0.30535196347440063</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5.0801553381975006</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0.12611629838331595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0.1142172060065656</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1.1924113634147133</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0.1142172060065656</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0.29426912265794147</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5.865921393396377</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0.15888325163439632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0.1164493434624827</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1.2157145605440949</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0.1164493434624827</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0.15343875314679956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6.230460927333743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6.8608448530521393E-2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1.206410240605944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0.10045063694828205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7.0615932360276501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6.6276161472348152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0.15165257963946388</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0.1525532045631719</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1.5926337283718777</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0.1525532045631719</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8.6311320684571591E-2</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5.5020723427877876</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0.12875965240677445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1.3934601518501504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0.1334750155097737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0.47876110107450565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1.1922201207276828E-2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5.2753333726081868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0.33777777777777779</c:v>
                </c:pt>
                <c:pt idx="1">
                  <c:v>0.64888888888888885</c:v>
                </c:pt>
                <c:pt idx="2">
                  <c:v>0</c:v>
                </c:pt>
                <c:pt idx="3">
                  <c:v>1.3333333333333331E-2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6.5071878627938951E-2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0.10452096489050167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1.0911839871423563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0.10452096489050255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0.29575156569868177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7.1793308290694657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9.1925181510716492E-2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1.0666692247389093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0.10217277553777926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0.36648319784404393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0.13043070054713191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7.6501361583290759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0.18005058344185532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0.14104286886851636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1.4724674630700001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8.3110356621395098E-2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7.5312080333795626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7.8218940110181103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6.7740346012032937E-2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0.12531041727986558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1.3082229091662612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1.8891470075899974E-2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7.8218940110181103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Sheet1!$K$2:$K$53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5.3811261258009297</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0.11112469852377904</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0.21128890038134518</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2.20582602732931</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0.21128890038134518</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0.55137587949651667</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4.6803285573293989</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0.1303795846579483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1.9096289019680732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0.18291714116810365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0.225025455748189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6.0819236942724606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7.0203409212729078</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0.3740696805369117</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0.17018605916389351</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1.7767182190582549</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0.17018605916389351</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0.61043982472412939</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7.5650699928817566E-2</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5.9900709314911529</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0.74222222222222234</c:v>
                </c:pt>
                <c:pt idx="1">
                  <c:v>6.6666666666666666E-2</c:v>
                </c:pt>
                <c:pt idx="2">
                  <c:v>0.1066666666666667</c:v>
                </c:pt>
                <c:pt idx="3">
                  <c:v>5.7777777777777775E-2</c:v>
                </c:pt>
                <c:pt idx="4">
                  <c:v>0</c:v>
                </c:pt>
                <c:pt idx="5">
                  <c:v>2.6666666666666668E-2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0.16840546724763694</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0.13093616294364274</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1.366954892653788</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0.13093616294364452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0.25716927216037178</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8.0506109110546635</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3.3507032610313461</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1.1383267657530141</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0.10990580154722984</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0.39422076380561011</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0.4782749972996827</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1.639340131796801</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2.744534027727985E-2</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0.11854643362755501</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1.2376078831910828</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0.11854643362755501</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0.4252138190448731</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0.11393754926307631</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2.790972586868639</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0.22937241608784298</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0.10391843463050288</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1.0848936570428611</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0.10391843463050199</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0.37274469679305477</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5.0715872995636069E-2</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1.7354666160259189</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0.22823534088236297</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0.11064025944355915</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1.1550685507406562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0.11064025944355915</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0.39685518845651124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0.10346475301841362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3.990991752202548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0.14173250122316805</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1.5469301468844932</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0.14817540715017685</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0.41510087179678745</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4.7924717348797579</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9.9768596918155872E-2</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0.13868092034295199</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1.4478090568617183</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0.13868092034295199</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0.158565302433753</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5.1549767444144097</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4.780514004083904</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0.21113598665524336</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0.2070242457312812</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2.1613036401726546</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0.20702424573128209</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6.102545528380876E-2</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5.3349509303159657</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0.29090909090909089</c:v>
                </c:pt>
                <c:pt idx="1">
                  <c:v>0</c:v>
                </c:pt>
                <c:pt idx="2">
                  <c:v>0.49090909090909096</c:v>
                </c:pt>
                <c:pt idx="3">
                  <c:v>4.5454545454545444E-3</c:v>
                </c:pt>
                <c:pt idx="4">
                  <c:v>4.5454545454545444E-3</c:v>
                </c:pt>
                <c:pt idx="5">
                  <c:v>6.363636363636363E-2</c:v>
                </c:pt>
                <c:pt idx="6">
                  <c:v>4.0909090909090909E-2</c:v>
                </c:pt>
                <c:pt idx="7">
                  <c:v>4.5454545454545456E-2</c:v>
                </c:pt>
                <c:pt idx="8">
                  <c:v>5.909090909090909E-2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0.12443869054501677</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1.3431507842815535</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0.12865604482906257</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0.30788949835103363</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4.2260770778518424</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7.7647929469553434</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4.7060064528920975E-2</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0.29106074416895122</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8.1145559351095464E-2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0.84714808253431251</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8.1145559351094576E-2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5.4807847220356365E-2</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7.6508760818145776</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0.26952652081322714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9.1419999654694273E-2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0.95441177597498417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9.1419999654695161E-2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0.10238289259741862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7.8787098120961074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6.5404640770346321</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0.12687082939044902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0.10715394774156284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1.1186719531069773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0.10715394774156284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0.29199426811775453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6.5404640770346321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2.1544758770864751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0.154965889979368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1.7049228667535621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0.16330901589166569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0.35259428063669063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2.1544758770864751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6.2555211186477058</c:v>
                </c:pt>
                <c:pt idx="1">
                  <c:v>7.3000126026679606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pt idx="0">
                  <c:v>6.7220685519808239</c:v>
                </c:pt>
                <c:pt idx="1">
                  <c:v>7.2830349234624938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1</c:v>
                </c:pt>
                <c:pt idx="3" formatCode="0">
                  <c:v>33</c:v>
                </c:pt>
                <c:pt idx="4" formatCode="0">
                  <c:v>1</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6.8583138665456689</c:v>
                </c:pt>
                <c:pt idx="1">
                  <c:v>6.7783560085587631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5.9118726505670516</c:v>
                </c:pt>
                <c:pt idx="1">
                  <c:v>5.9431802413497952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6.4533927030768146</c:v>
                </c:pt>
                <c:pt idx="1">
                  <c:v>6.3761163389041808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4.2959054706624489</c:v>
                </c:pt>
                <c:pt idx="1">
                  <c:v>4.4612342046190374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5.1895117685715197</c:v>
                </c:pt>
                <c:pt idx="1">
                  <c:v>5.5442030974521659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5.5006888751942871</c:v>
                </c:pt>
                <c:pt idx="1">
                  <c:v>5.3228330748972903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5.7531618619216713</c:v>
                </c:pt>
                <c:pt idx="1">
                  <c:v>5.865921393396377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5.0581661102637288</c:v>
                </c:pt>
                <c:pt idx="1">
                  <c:v>5.0801553381975006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7.914120723186735</c:v>
                </c:pt>
                <c:pt idx="1">
                  <c:v>7.6501361583290759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7.1140561450086937</c:v>
                </c:pt>
                <c:pt idx="1">
                  <c:v>7.1793308290694657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31</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5.3400209533992991</c:v>
                </c:pt>
                <c:pt idx="1">
                  <c:v>5.2753333726081868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4.834620088671441</c:v>
                </c:pt>
                <c:pt idx="1">
                  <c:v>5.5020723427877876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8.3467537694036054</c:v>
                </c:pt>
                <c:pt idx="1">
                  <c:v>7.5312080333795626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6.2541033684060388</c:v>
                </c:pt>
                <c:pt idx="1">
                  <c:v>6.0819236942724606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0">
                  <c:v>4.7788764716730556</c:v>
                </c:pt>
                <c:pt idx="1">
                  <c:v>4.6803285573293989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8.0360949640082442</c:v>
                </c:pt>
                <c:pt idx="1">
                  <c:v>8.0506109110546635</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0">
                  <c:v>5.7472947881818088</c:v>
                </c:pt>
                <c:pt idx="1">
                  <c:v>5.9900709314911529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3.8308643876509239</c:v>
                </c:pt>
                <c:pt idx="1">
                  <c:v>3.990991752202548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2.0200628075538192</c:v>
                </c:pt>
                <c:pt idx="1">
                  <c:v>1.7354666160259189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2.7022743990009488</c:v>
                </c:pt>
                <c:pt idx="1">
                  <c:v>2.790972586868639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7.5312080333795626</c:v>
                </c:pt>
                <c:pt idx="1">
                  <c:v>5.1549767444144097</c:v>
                </c:pt>
                <c:pt idx="2">
                  <c:v>5.5442030974521659</c:v>
                </c:pt>
                <c:pt idx="3">
                  <c:v>2.1544758770864751</c:v>
                </c:pt>
                <c:pt idx="4">
                  <c:v>7.8218940110181103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8.2626349477245888</c:v>
                </c:pt>
                <c:pt idx="1">
                  <c:v>5.8824670161889134</c:v>
                </c:pt>
                <c:pt idx="2">
                  <c:v>6.2047950106403951</c:v>
                </c:pt>
                <c:pt idx="3">
                  <c:v>2.8145299561714601</c:v>
                </c:pt>
                <c:pt idx="4">
                  <c:v>8.4670156143273303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2.1244191283003429</c:v>
                </c:pt>
                <c:pt idx="1">
                  <c:v>1.639340131796801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4.4196315416806318</c:v>
                </c:pt>
                <c:pt idx="1">
                  <c:v>4.7924717348797579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5.3869212844695644</c:v>
                </c:pt>
                <c:pt idx="1">
                  <c:v>5.1549767444144097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4.106564320133379</c:v>
                </c:pt>
                <c:pt idx="1">
                  <c:v>4.2260770778518424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5.4428045317419649</c:v>
                </c:pt>
                <c:pt idx="1">
                  <c:v>5.3349509303159657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7.699047732298042</c:v>
                </c:pt>
                <c:pt idx="1">
                  <c:v>7.8787098120961074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7.4667325174198886</c:v>
                </c:pt>
                <c:pt idx="1">
                  <c:v>7.6508760818145776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6.3168876391858424</c:v>
                </c:pt>
                <c:pt idx="1">
                  <c:v>6.5404640770346321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1.870160802646021</c:v>
                </c:pt>
                <c:pt idx="1">
                  <c:v>2.1544758770864751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7.3000126026679606</c:v>
                </c:pt>
                <c:pt idx="1">
                  <c:v>4.6803285573293989</c:v>
                </c:pt>
                <c:pt idx="2">
                  <c:v>2.790972586868639</c:v>
                </c:pt>
                <c:pt idx="3">
                  <c:v>6.0819236942724606</c:v>
                </c:pt>
                <c:pt idx="4">
                  <c:v>7.2830349234624938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6.1382278754366961</c:v>
                </c:pt>
                <c:pt idx="1">
                  <c:v>4.269855114164316</c:v>
                </c:pt>
                <c:pt idx="2">
                  <c:v>2.514172421682729</c:v>
                </c:pt>
                <c:pt idx="3">
                  <c:v>5.8746872241711792</c:v>
                </c:pt>
                <c:pt idx="4">
                  <c:v>7.0839385332613949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4547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TAJ | Black Country Healthcare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4819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TAJ | Black Country Healthcare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42589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TAJ | Black Country Healthcare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Black Country Healthcare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054485497"/>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737200656"/>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18763208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 Did the NHS mental health team give your family or carer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Q33_3. In the last 12 months, did your NHS mental health team give you any help or advice with finding support for…Financial advice or benefits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this person or team,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129302012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Q23. In the last 12 months, has your NHS mental health team asked you how you are getting on with your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Have NHS mental health services involved a member of your family or someone else close to you as much as you would like?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Do you have a care plan?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13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Psychological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Q26. Thinking about the last time you received therapy, did you have enough privacy to talk comfortably?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Black Country Healthcare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Support while waiting</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offered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Crisis care support: </a:t>
            </a:r>
            <a:r>
              <a:rPr kumimoji="0" lang="en-GB" sz="1200" b="0" i="0" u="none" strike="noStrike" kern="1200" cap="none" spc="0" normalizeH="0" baseline="0" noProof="0">
                <a:ln>
                  <a:noFill/>
                </a:ln>
                <a:solidFill>
                  <a:prstClr val="black"/>
                </a:solidFill>
                <a:effectLst/>
                <a:uLnTx/>
                <a:uFillTx/>
                <a:latin typeface="Arial"/>
                <a:ea typeface="+mj-ea"/>
                <a:cs typeface="+mj-cs"/>
              </a:rPr>
              <a:t>NHS mental health team provided support to family/carer when service users had a crisis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 </a:t>
            </a:r>
            <a:r>
              <a:rPr lang="en-GB" sz="1200" b="0">
                <a:solidFill>
                  <a:prstClr val="black"/>
                </a:solidFill>
                <a:latin typeface="Arial"/>
              </a:rPr>
              <a:t>service users being given help or advice with finding support for financial advice or benefits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Crisis care support: </a:t>
            </a:r>
            <a:r>
              <a:rPr lang="en-GB" sz="1200" b="0">
                <a:solidFill>
                  <a:prstClr val="black"/>
                </a:solidFill>
                <a:latin typeface="Arial"/>
              </a:rPr>
              <a:t>service users getting help needed when they last contacted the crisis team</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while waiting:</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offered appropriate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Medication</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NHS mental health team checking how service users are getting on with medication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family/someone close to them being involved in their care as much as they like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Planning care: </a:t>
            </a:r>
            <a:r>
              <a:rPr lang="en-GB" sz="1200" b="0" noProof="0">
                <a:solidFill>
                  <a:prstClr val="black"/>
                </a:solidFill>
                <a:latin typeface="Arial"/>
              </a:rPr>
              <a:t>service users having a care plan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Feedback: </a:t>
            </a:r>
            <a:r>
              <a:rPr lang="en-GB" sz="1200" b="0">
                <a:solidFill>
                  <a:prstClr val="black"/>
                </a:solidFill>
                <a:latin typeface="Arial"/>
              </a:rPr>
              <a:t>NHS mental health services asking service users for their views on the quality of their care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Psychological therapies: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service users having enough privacy to talk comfortably during therapies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225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29998605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11055525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813517937"/>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2125018444"/>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47694212"/>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47140960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24864152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4235014841"/>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1583086933"/>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529250871"/>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058294245"/>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355004757"/>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35631015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458024441"/>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368029555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91433978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333338129"/>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0299045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124498244"/>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313263568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48450612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453505219"/>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2126300461"/>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1055977409"/>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0099489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3810218924"/>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366801893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7816934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829414042"/>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807182142"/>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620976319"/>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8321158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687545226"/>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412540494"/>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236149906"/>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249471555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32269849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795215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662852805"/>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16493395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66663288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1531228069"/>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846757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058393878"/>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394001876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51926790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458759619"/>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8389289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855930499"/>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249947236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1782091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299786034"/>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978735403"/>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469491321"/>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1324165020"/>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2348228652"/>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3161858412"/>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1958085447"/>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1606965884"/>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05449001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35676680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3954943125"/>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35755484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3555384695"/>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359798704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83732993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3163462091"/>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5468926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1844064853"/>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15540578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61061666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017912716"/>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31521783"/>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42966130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099887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6874565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224969282"/>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396850717"/>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306169458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354133386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1857543681"/>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200480219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61017721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40291594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384087716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190368661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288936769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226181917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413957614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152290821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218812286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392958847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104211725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57759243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114941571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350490532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351349026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320687033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193530859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337579339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170386439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69599276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376298515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105512373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161044337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398551297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98367600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25664295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267785840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264303421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418483561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371733828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427396841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197646128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343913688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142431385"/>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10618896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133179179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1639258546"/>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173110808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338820673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168004260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4055922408"/>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320309977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117570861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50147701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1366167915"/>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341696968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32676200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54828290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77932253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364410157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407856125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284018922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224421871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213802425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195158928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3491511978"/>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275692157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585946398"/>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659923663"/>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Q34. Have NHS mental health services involved a member of your family or someone else close to you as much as you would like?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225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94</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413399450"/>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695330293"/>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591872363"/>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2</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3996986862"/>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1184101844"/>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17</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3520724321"/>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1839830723"/>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24271</TotalTime>
  <Words>9060</Words>
  <Application>Microsoft Office PowerPoint</Application>
  <PresentationFormat>Widescreen</PresentationFormat>
  <Paragraphs>1075</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Black Country Healthcare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2025-03-06T12:26:49Z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